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9" r:id="rId5"/>
    <p:sldId id="260" r:id="rId6"/>
    <p:sldId id="261" r:id="rId7"/>
    <p:sldId id="262" r:id="rId8"/>
    <p:sldId id="257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73" r:id="rId22"/>
    <p:sldId id="274" r:id="rId23"/>
    <p:sldId id="27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1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6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85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2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6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66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67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3AFB-D57F-4A2C-B7CF-DD58C757632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5E28F-A34B-4553-ACC3-D786B9D07F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15/03/2018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7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C:\Users\USER\Desktop\d9622443-48c3-4321-afc2-db6b1d3e38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995936" y="3982571"/>
            <a:ext cx="4771088" cy="737871"/>
          </a:xfrm>
          <a:prstGeom prst="roundRect">
            <a:avLst>
              <a:gd name="adj" fmla="val 113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92D05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menipu</a:t>
            </a:r>
            <a:r>
              <a:rPr lang="en-US" sz="2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jual</a:t>
            </a:r>
            <a:r>
              <a:rPr lang="en-US" sz="2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beli</a:t>
            </a:r>
            <a:endParaRPr lang="en-US" sz="2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63920" y="1340768"/>
            <a:ext cx="4771088" cy="1296144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92D05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ketaatan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dibangunkan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dasar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2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780" y="152400"/>
            <a:ext cx="8124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Mencintai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Masjid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51520" y="1382688"/>
            <a:ext cx="3749008" cy="1143000"/>
          </a:xfrm>
          <a:prstGeom prst="notchedRightArrow">
            <a:avLst>
              <a:gd name="adj1" fmla="val 5778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4496" y="4864458"/>
            <a:ext cx="4771088" cy="755500"/>
          </a:xfrm>
          <a:prstGeom prst="roundRect">
            <a:avLst>
              <a:gd name="adj" fmla="val 113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92D05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sumpah-menyumpah</a:t>
            </a:r>
            <a:r>
              <a:rPr lang="en-US" sz="2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dusta</a:t>
            </a:r>
            <a:r>
              <a:rPr lang="en-US" sz="2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melanggar</a:t>
            </a:r>
            <a:r>
              <a:rPr lang="en-US" sz="2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janji</a:t>
            </a:r>
            <a:r>
              <a:rPr lang="en-US" sz="2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95936" y="5728554"/>
            <a:ext cx="4843096" cy="814732"/>
          </a:xfrm>
          <a:prstGeom prst="roundRect">
            <a:avLst>
              <a:gd name="adj" fmla="val 113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92D05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lalai</a:t>
            </a:r>
            <a:r>
              <a:rPr lang="en-US" sz="2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2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s.w.t. </a:t>
            </a:r>
            <a:endParaRPr lang="en-US" sz="2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81000" y="4671078"/>
            <a:ext cx="3749008" cy="1143000"/>
          </a:xfrm>
          <a:prstGeom prst="notchedRightArrow">
            <a:avLst>
              <a:gd name="adj1" fmla="val 5778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PASAR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85965" y="3645024"/>
            <a:ext cx="2592288" cy="751320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l">
              <a:defRPr/>
            </a:pPr>
            <a:r>
              <a:rPr lang="en-US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Biasanya</a:t>
            </a:r>
            <a:r>
              <a:rPr lang="en-US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indent="365125" algn="l">
              <a:defRPr/>
            </a:pPr>
            <a:r>
              <a:rPr lang="en-US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7638" y="116632"/>
            <a:ext cx="8782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4760893"/>
            <a:ext cx="8915400" cy="954107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s-MY" sz="2800" b="1" dirty="0"/>
              <a:t>Apabila kamu melihat seseorang lelaki yang berulang-alik ke masjid maka saksikanlah baginya dengan keimanan. </a:t>
            </a:r>
            <a:endParaRPr lang="en-MY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1521428"/>
            <a:ext cx="8460433" cy="1569660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إِذَا رَأَيْتُمْ الرَّجُلَ يَتَعَاهَدُ الْمَسْجِدَ فَاشْهَدُوا لَهُ بِالْإِيمَانِ.</a:t>
            </a:r>
            <a:endParaRPr lang="en-MY" sz="3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3869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Kepentingan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Masjid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56830" y="2636912"/>
            <a:ext cx="4415570" cy="1440160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Pusat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pusat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pentadbiran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sosial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ekonomi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politik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5272" y="1052736"/>
            <a:ext cx="7214727" cy="1245029"/>
          </a:xfrm>
          <a:prstGeom prst="roundRect">
            <a:avLst>
              <a:gd name="adj" fmla="val 19735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Institusi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mula-mula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dibangunkan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membangunkan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56830" y="4149080"/>
            <a:ext cx="4415570" cy="750576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Bentuk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keperibadian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insan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827584" y="2708921"/>
            <a:ext cx="2840466" cy="1280896"/>
          </a:xfrm>
          <a:prstGeom prst="notchedRightArrow">
            <a:avLst>
              <a:gd name="adj1" fmla="val 55996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aktiviti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56830" y="5013176"/>
            <a:ext cx="4415570" cy="1224136"/>
          </a:xfrm>
          <a:prstGeom prst="roundRect">
            <a:avLst>
              <a:gd name="adj" fmla="val 19735"/>
            </a:avLst>
          </a:prstGeom>
          <a:ln/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Memelihara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keharmonian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perpaduan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16" y="-76200"/>
            <a:ext cx="888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36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55410"/>
            <a:ext cx="9144000" cy="2677656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s-MY" sz="2800" b="1" dirty="0"/>
              <a:t>“(Nur hidayah petunjuk Allah itu bersinar dengan nyatanya terutama sekali) di rumah-rumah ibadat yang diperintahkan oleh Allah supaya dimuliakan keadaannya dan disebut serta diperingat nama Allah padanya; di situ juga dikerjakan ibadat mensuci dan memuji Allah pada waktu pagi dan petang”.</a:t>
            </a:r>
            <a:endParaRPr lang="en-MY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88032" y="1530658"/>
            <a:ext cx="8532440" cy="1569660"/>
          </a:xfrm>
          <a:prstGeom prst="rect">
            <a:avLst/>
          </a:prstGeom>
          <a:solidFill>
            <a:schemeClr val="lt1">
              <a:alpha val="5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فِي بُيُوتٍ أَذِنَ اللَّهُ أَن تُرْفَعَ وَيُذْكَرَ فِيهَا اسْمُهُ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يُسَبِّحُ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لَهُ فِيهَا بِالْغُدُوِّ وَالْآصَالِ 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016341" y="2542958"/>
            <a:ext cx="7286676" cy="1152128"/>
          </a:xfrm>
          <a:prstGeom prst="roundRect">
            <a:avLst>
              <a:gd name="adj" fmla="val 5972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Jadikan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masjid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pusat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ahli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qaryah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880" y="138698"/>
            <a:ext cx="861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mengimarahkan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masjid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7584" y="4302968"/>
            <a:ext cx="7286676" cy="914400"/>
          </a:xfrm>
          <a:prstGeom prst="roundRect">
            <a:avLst>
              <a:gd name="adj" fmla="val 5972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Tempat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tumpuan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1216" y="1196752"/>
            <a:ext cx="7315200" cy="1143000"/>
          </a:xfrm>
          <a:prstGeom prst="roundRect">
            <a:avLst>
              <a:gd name="adj" fmla="val 6561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Membangun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memelihara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fizikal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persekitaran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2605" y="5373217"/>
            <a:ext cx="6097250" cy="1080120"/>
          </a:xfrm>
          <a:prstGeom prst="roundRect">
            <a:avLst>
              <a:gd name="adj" fmla="val 1973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ditonjolkan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institusi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selamat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selesa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 rot="19231566">
            <a:off x="1941564" y="5083794"/>
            <a:ext cx="578703" cy="993761"/>
          </a:xfrm>
          <a:prstGeom prst="curvedRightArrow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9" name="4-Point Star 8"/>
          <p:cNvSpPr/>
          <p:nvPr/>
        </p:nvSpPr>
        <p:spPr>
          <a:xfrm rot="1738712">
            <a:off x="908889" y="1097424"/>
            <a:ext cx="666222" cy="713922"/>
          </a:xfrm>
          <a:prstGeom prst="star4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 rot="1738712">
            <a:off x="822213" y="2635237"/>
            <a:ext cx="666222" cy="713922"/>
          </a:xfrm>
          <a:prstGeom prst="star4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907704" y="2628900"/>
            <a:ext cx="6924700" cy="1016124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Bersama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menjaga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memelihara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masjid</a:t>
            </a:r>
            <a:endParaRPr lang="en-US" sz="24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31802"/>
            <a:ext cx="891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kecurian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masjid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surau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4232" y="1124744"/>
            <a:ext cx="6440016" cy="1152128"/>
          </a:xfrm>
          <a:prstGeom prst="roundRect">
            <a:avLst>
              <a:gd name="adj" fmla="val 6561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Kehilangan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harta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benda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jemaah</a:t>
            </a:r>
            <a:endParaRPr lang="en-US" sz="24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7704" y="3797424"/>
            <a:ext cx="6924700" cy="999728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PDRM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melantik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Pegawai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Polis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masjid</a:t>
            </a:r>
            <a:endParaRPr lang="en-US" sz="24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331640" y="5013176"/>
            <a:ext cx="6552728" cy="1440160"/>
          </a:xfrm>
          <a:prstGeom prst="cloudCallout">
            <a:avLst>
              <a:gd name="adj1" fmla="val -34425"/>
              <a:gd name="adj2" fmla="val 344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Semoga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sentiasa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keberkatan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MY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16" y="-45387"/>
            <a:ext cx="874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At-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4082296"/>
            <a:ext cx="8915400" cy="1938992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s-MY" sz="2400" dirty="0"/>
              <a:t>“</a:t>
            </a:r>
            <a:r>
              <a:rPr lang="ms-MY" sz="2400" i="1" dirty="0"/>
              <a:t>Hanyalah yang memakmurkan masjid-masjid Allah ialah orang-orang yang beriman kepada Allah dan hari kemudian, serta tetap mendirikan shalat, menunaikan zakat dan tidak takut (kepada siapapun) selain kepada Allah, maka merekalah orang-orang yang diharapkan termasuk golongan orang-orang yang mendapat petunjuk”.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179512" y="1377350"/>
            <a:ext cx="8748464" cy="2123658"/>
          </a:xfrm>
          <a:prstGeom prst="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إِنَّمَا يَعْمُرُ مَسَاجِدَ اللَّهِ مَنْ آمَنَ بِاللَّهِ وَالْيَوْمِ الْآخِرِ وَأَقَامَ الصَّلَاةَ وَآتَى الزَّكَاةَ وَلَمْ يَخْشَ إِلَّا اللَّهَ ۖ فَعَسَىٰ أُولَٰئِكَ أَن يَكُونُوا مِنَ الْمُهْتَدِينَ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1520" y="1600200"/>
            <a:ext cx="8676456" cy="3785652"/>
          </a:xfrm>
          <a:prstGeom prst="rect">
            <a:avLst/>
          </a:prstGeom>
          <a:solidFill>
            <a:schemeClr val="lt1">
              <a:alpha val="5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بَارَكَ اللهُ لِيْ وَلَكُمْ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القُرْءَانِ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الْعَظِيْم، وَنَفَعَنِيْ وَإِيَّاكُمْ بِاْلأَيَاتِ وَالذِّكْرِ الْحَكِيْمِ، وَتَقَبَّلَ مِنِّيْ وَمِنْكُمْ تِلاَوَتَهُ، إِنَّهُ هُوَ السَّمِيْعُ الْعَلِيْمُ، أَقُوْلُ قَوْلِيْ هَذَا وَأَسْتَغْفِرُ اللهَ الْعَظِيْمَ لِيْ وَلَكُمْ وَلِسَائِرِ الْمُسْلِمِيْنَ وَالْمُسْلِمَاتِ فَاسْتَغْفِرُوْهُ، إِنَّهُ هُوَ الْغَفُوْرُ الرَّحِيْمُ.</a:t>
            </a:r>
            <a:endParaRPr lang="en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34808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42211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990600" y="16002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36030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0" y="0"/>
            <a:ext cx="9135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5288" y="183232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1032"/>
            <a:ext cx="9144000" cy="2215991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561582"/>
            <a:ext cx="8572528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S.W.T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endParaRPr lang="en-US" sz="32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23762"/>
            <a:ext cx="9144000" cy="1754326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 وَحْدَهُ لاَ شَرِيْكَ لَهُ، وَأَشْهَدُ أَنَّ سَيِّدَنَا مُحَمَّدًا عَبْدُهُ وَرَسُوْلُهُ </a:t>
            </a:r>
            <a:endParaRPr lang="ms-MY" sz="54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5388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928407"/>
            <a:ext cx="8643998" cy="209288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keEsaan-Nya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6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600" b="1" dirty="0">
              <a:ln w="635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496" y="1522274"/>
            <a:ext cx="9029760" cy="1569660"/>
          </a:xfrm>
          <a:prstGeom prst="rect">
            <a:avLst/>
          </a:prstGeom>
          <a:solidFill>
            <a:srgbClr val="00206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</a:t>
            </a:r>
            <a:endParaRPr lang="ar-SA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وَأَصْحَابِهِ وَأَتْبَاعِهِ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8286808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885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endParaRPr lang="ms-MY" smtClean="0"/>
          </a:p>
        </p:txBody>
      </p:sp>
      <p:pic>
        <p:nvPicPr>
          <p:cNvPr id="3277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572049"/>
            <a:ext cx="8555511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berilah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keredhaan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atas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Khalifah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ar-rasyidin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Abu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Bakar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Omar,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Uthman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Ali,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seluruh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sahabat-sahabatnya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pengikut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pengikut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Baginda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hingga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hari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pembalasan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5" y="1457325"/>
            <a:ext cx="8532813" cy="3046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الْخُلَفَاءِ الرَّاشِدِيْنَ الْمَهْدِيِّيْنَ، سَادَتِنَا أَبِيْ بَكْرٍ وَعُمَرَ وَعُثْمَانَ وَعَلِيّ، وَعَنْ بَقِيَّةِ الصَّحَابَةِ أَجْمَعِيْنَ، وَعَنِ التَّابِعيْنَ وَتَابِعِى التَّابِعِيْنَ بِإِحْسَانٍ إِلَى يَوْمِ الدِّيْن.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49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  <a:gradFill>
            <a:gsLst>
              <a:gs pos="38000">
                <a:schemeClr val="dk1">
                  <a:tint val="50000"/>
                  <a:satMod val="300000"/>
                  <a:alpha val="3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1484784"/>
            <a:ext cx="853244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سَمِيْعٌ قَرِيْبٌ مُجِيْبُ الدَّعَوَات.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556792"/>
            <a:ext cx="878497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أَلِّفْ بَيْنَ قُلُوْبِنَا، وَأَصْلِحْ ذَاتَ بَيْنِنَا، وَاجْعَلْنَا مِنَ الرَّاشِدِيْن. اللَّهُمَّ أَحْسِنْ عَاقِبَتَنَا فِى الأُمُوْرِ كُلِّهَا، وَأَجِرْنَا مِنْ خِزْيِ الدُّنْيَا وَعَذَابِ الأَخِرَة، يَا رَبَّ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الْعَالَمِيْن.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775680"/>
            <a:ext cx="8712968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lembutkanlah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hati-hati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perbaikilah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Perelokkan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kesudahan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lindungilah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kehinaan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44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37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8768" y="1295400"/>
            <a:ext cx="8460432" cy="2400657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</a:t>
            </a:r>
            <a:r>
              <a:rPr lang="en-US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</a:t>
            </a:r>
            <a:endParaRPr lang="en-US" sz="15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418" y="116632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000" dirty="0">
                <a:ln w="12700"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dirty="0">
                <a:ln w="12700"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10089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179512" y="1335534"/>
            <a:ext cx="8735886" cy="5416868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ظَلَمْنَا أَنْفُسَنَا وَإِنْ لَمْ تَغْفِرْ لَنَا وَتَرْحَمْنَا لَنَكُوْنَنَّ مِنَ الْخَاسِرِيْنَ. 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لآ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إِلَهَ إِلاَّ أَنْتَ سُبْحَانَكَ إِنَّا كُنَّا مِنْ الظَّالِمِيْنَ. رَبَّنَا آتِنَا فِي الدُّنْيَا حَسَنَةً وَفِي الآخِرَةِ حَسَنَةً  وَقِنَا عَذَابَ النَّارِ. وَصَلَّى اللهُ عَلىَ سَيِّدِنَا مُحَمَّدٍ وَعَلىَ 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 وَسَلَّمْ. وَالْحَمْدُ للهِ رَبِّ الْعَالَمِيْنَ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Sekiranya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Merahmati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Akan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Orang 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Rugi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Melainkan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Orang-orang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0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84385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508518"/>
            <a:ext cx="885828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menyuruh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bantuan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kerabat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melarang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perbuatan-perbuatan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kezaliman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peringatan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mematuhinya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3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gradFill flip="none" rotWithShape="1">
            <a:gsLst>
              <a:gs pos="93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Maka Ingatlah Allah Yang Maha Agung </a:t>
            </a:r>
            <a:endParaRPr lang="en-US" sz="44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2743200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prstClr val="black"/>
                </a:solidFill>
                <a:latin typeface="Bernard MT Condensed" pitchFamily="18" charset="0"/>
              </a:rPr>
              <a:t>Dirikan</a:t>
            </a:r>
            <a:r>
              <a:rPr lang="en-US" sz="4000" dirty="0" smtClean="0">
                <a:solidFill>
                  <a:prstClr val="black"/>
                </a:solidFill>
                <a:latin typeface="Bernard MT Condensed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Bernard MT Condensed" pitchFamily="18" charset="0"/>
              </a:rPr>
              <a:t>Solat</a:t>
            </a:r>
            <a:r>
              <a:rPr lang="en-US" sz="4000" dirty="0" smtClean="0">
                <a:solidFill>
                  <a:prstClr val="black"/>
                </a:solidFill>
                <a:latin typeface="Bernard MT Condensed" pitchFamily="18" charset="0"/>
              </a:rPr>
              <a:t>….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Bernard MT Condensed" pitchFamily="18" charset="0"/>
            </a:endParaRPr>
          </a:p>
          <a:p>
            <a:pPr algn="ctr"/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Lurus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dan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betulkan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saf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anda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kerana</a:t>
            </a:r>
            <a:endParaRPr lang="en-US" sz="3200" b="1" i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saf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yang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lurus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termasuk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dalam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kesempurnaan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solat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.</a:t>
            </a:r>
            <a:endParaRPr lang="en-US" sz="3200" b="1" i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857900"/>
            <a:ext cx="8856984" cy="584006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INTISARI KHUTBAH JUMAAT PADA </a:t>
            </a:r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16</a:t>
            </a:r>
            <a:r>
              <a:rPr lang="en-MY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/03/2018</a:t>
            </a:r>
            <a:endParaRPr lang="en-MY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MY" sz="1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TAJUK: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MEMELIHARA KEMULIAAN MASJID.</a:t>
            </a:r>
          </a:p>
          <a:p>
            <a:pPr algn="ctr">
              <a:defRPr/>
            </a:pPr>
            <a:endParaRPr lang="en-US" sz="1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1.  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MASJID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ADALAH TEMPAT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YANG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MULIA. ALLAH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MENGHUBUNGKAN MASJID   </a:t>
            </a:r>
          </a:p>
          <a:p>
            <a:pPr algn="just"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DENGAN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DIRINYA DAN MERUPAKAN INSTITUSI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YANG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PALING </a:t>
            </a:r>
          </a:p>
          <a:p>
            <a:pPr algn="just"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DISAYANGINYA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</a:t>
            </a:r>
            <a:endParaRPr lang="en-MY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endParaRPr lang="en-MY" sz="105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2.  MASJID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JUGA PAKSI KETAKWAAN. MEREKA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YANG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SETIA MENGIMARAHKANNYA ADALAH BUKTI KEMANTAPAN IMAN DAN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TAKWA. MASJID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ERA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RASULULLAH SAW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BUKAN SAHAJA SEBAGAI INSTITUSI IBADAT TETAPI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JUGA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PUSAT PENGURUSAN, PENDIDIKAN, EKONOMI DAN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POLITIK. </a:t>
            </a:r>
          </a:p>
          <a:p>
            <a:pPr algn="just">
              <a:defRPr/>
            </a:pPr>
            <a:endParaRPr lang="en-MY" sz="105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 startAt="3"/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SETIAP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MUSLIM MESTI MEMBUKTI DAN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MEMELIHARA KEMULIAAN MASJID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endParaRPr lang="en-MY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DI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ANTARA LAIN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DENGAN:</a:t>
            </a:r>
          </a:p>
          <a:p>
            <a:pPr algn="just">
              <a:defRPr/>
            </a:pPr>
            <a:endParaRPr lang="en-US" sz="105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514350" indent="-514350" algn="just">
              <a:buFontTx/>
              <a:buAutoNum type="romanUcParenR"/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MEMBANGUN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MEMELIHARA DAN MENJADIKANNYA BERSIH, KEMAS, HARUM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DAN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SELESA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  <a:p>
            <a:pPr algn="just"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II)     MENYEMARAKKANNYA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SEBAGAI PUSAT ISLAM, ILMU DAN PERPADUAN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  <a:p>
            <a:pPr algn="just"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III)    MENJADIKANNYA 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TEMPAT AMAN TERUTAMA DARIPADA KECURIAN ATAU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PENCEROBOHAN</a:t>
            </a: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  <a:endParaRPr lang="en-MY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9512" y="1527429"/>
            <a:ext cx="8748464" cy="1754326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لآ إِلَهَ إِلاَّ اللهُ وَحْدَهُ لاَ شَرِيْكَ لَهُ، 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4462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114800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0624" y="1447800"/>
            <a:ext cx="8531856" cy="1754326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سَيِّدَنَا مُحَمَّدٍ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وَصَحْبِهِ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203918"/>
            <a:ext cx="828680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-62155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11663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686800" cy="1754326"/>
          </a:xfrm>
          <a:prstGeom prst="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اللهَ،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أُوْصِيْكُمْ وَإِيَّايَ بِتَقْوَى اللهِ، </a:t>
            </a:r>
            <a:endParaRPr lang="ar-SA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فَقَدْ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فَازَ الْمُتَّقُوْنَ.</a:t>
            </a:r>
            <a:endParaRPr lang="en-US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77831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 yang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0" y="0"/>
            <a:ext cx="9135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16" y="-76200"/>
            <a:ext cx="888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Jinn: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95800"/>
            <a:ext cx="9144000" cy="1384995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s-MY" sz="2800" b="1" dirty="0"/>
              <a:t>“Dan sesungguhnya masjid-masjid itu untuk (ibadat kepada) Allah semata-mata; maka janganlah kamu seru dan sembah sesiapa pun bersama-sama Allah”.</a:t>
            </a:r>
            <a:endParaRPr lang="en-MY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20216" y="1743670"/>
            <a:ext cx="8771384" cy="923330"/>
          </a:xfrm>
          <a:prstGeom prst="rect">
            <a:avLst/>
          </a:prstGeom>
          <a:solidFill>
            <a:schemeClr val="lt1">
              <a:alpha val="5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وَأَنَّ الْمَسَاجِدَ لِلَّهِ فَلَا تَدْعُوا مَعَ اللَّهِ أَحَدًا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7638" y="116632"/>
            <a:ext cx="8782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4419600"/>
            <a:ext cx="8915400" cy="1384995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s-MY" sz="2800" b="1" dirty="0" smtClean="0"/>
              <a:t>Tempat </a:t>
            </a:r>
            <a:r>
              <a:rPr lang="ms-MY" sz="2800" b="1" dirty="0"/>
              <a:t>yang paling dicintai Allah s.w.t. adalah masjid-masjidnya; dan tempat yang paling Allah s.w.t. benci adalah </a:t>
            </a:r>
            <a:r>
              <a:rPr lang="ms-MY" sz="2800" b="1" dirty="0" smtClean="0"/>
              <a:t>pasar-pasarnya.</a:t>
            </a:r>
            <a:endParaRPr lang="en-MY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1521428"/>
            <a:ext cx="8460433" cy="1569660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أَحَبُّ البِلاَدِ إلَى اللهِ مَسَاجِدُهَا، وَأبْغَضُ البِلاَدِ إلَى اللهِ أسْوَاقُهَا.</a:t>
            </a:r>
            <a:endParaRPr lang="en-MY" sz="3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1243</Words>
  <Application>Microsoft Office PowerPoint</Application>
  <PresentationFormat>On-screen Show (4:3)</PresentationFormat>
  <Paragraphs>138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USER</cp:lastModifiedBy>
  <cp:revision>5</cp:revision>
  <dcterms:created xsi:type="dcterms:W3CDTF">2018-03-13T01:48:45Z</dcterms:created>
  <dcterms:modified xsi:type="dcterms:W3CDTF">2018-03-15T04:07:08Z</dcterms:modified>
</cp:coreProperties>
</file>